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0" d="100"/>
          <a:sy n="80" d="100"/>
        </p:scale>
        <p:origin x="-150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FD5D33-979E-5A44-98E9-207C2AAAD0A2}" type="datetimeFigureOut">
              <a:rPr lang="en-US" smtClean="0"/>
              <a:t>30/07/18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4F3322-4ED5-1148-B090-979FB2C51874}" type="slidenum">
              <a:rPr lang="en-US" smtClean="0"/>
              <a:t>‹#›</a:t>
            </a:fld>
            <a:endParaRPr lang="en-US"/>
          </a:p>
        </p:txBody>
      </p:sp>
    </p:spTree>
    <p:extLst>
      <p:ext uri="{BB962C8B-B14F-4D97-AF65-F5344CB8AC3E}">
        <p14:creationId xmlns:p14="http://schemas.microsoft.com/office/powerpoint/2010/main" val="97590330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 lots of love from their loving </a:t>
            </a:r>
            <a:r>
              <a:rPr lang="en-US" dirty="0" err="1" smtClean="0"/>
              <a:t>carer</a:t>
            </a:r>
            <a:r>
              <a:rPr lang="en-US" dirty="0" smtClean="0"/>
              <a:t> or mother, </a:t>
            </a:r>
            <a:r>
              <a:rPr lang="en-US" dirty="0" err="1" smtClean="0"/>
              <a:t>babieslearn</a:t>
            </a:r>
            <a:r>
              <a:rPr lang="en-US" dirty="0" smtClean="0"/>
              <a:t> to trust that life is basically good. If babies aren’t loved and don</a:t>
            </a:r>
            <a:r>
              <a:rPr lang="mr-IN" dirty="0" smtClean="0"/>
              <a:t>’</a:t>
            </a:r>
            <a:r>
              <a:rPr lang="en-US" dirty="0" smtClean="0"/>
              <a:t>t get their basic needs met, they may end up feeling worthless and not able to trust anyone</a:t>
            </a:r>
            <a:endParaRPr lang="en-US" dirty="0"/>
          </a:p>
        </p:txBody>
      </p:sp>
      <p:sp>
        <p:nvSpPr>
          <p:cNvPr id="4" name="Slide Number Placeholder 3"/>
          <p:cNvSpPr>
            <a:spLocks noGrp="1"/>
          </p:cNvSpPr>
          <p:nvPr>
            <p:ph type="sldNum" sz="quarter" idx="10"/>
          </p:nvPr>
        </p:nvSpPr>
        <p:spPr/>
        <p:txBody>
          <a:bodyPr/>
          <a:lstStyle/>
          <a:p>
            <a:fld id="{FF4F3322-4ED5-1148-B090-979FB2C51874}" type="slidenum">
              <a:rPr lang="en-US" smtClean="0"/>
              <a:t>2</a:t>
            </a:fld>
            <a:endParaRPr lang="en-US"/>
          </a:p>
        </p:txBody>
      </p:sp>
    </p:spTree>
    <p:extLst>
      <p:ext uri="{BB962C8B-B14F-4D97-AF65-F5344CB8AC3E}">
        <p14:creationId xmlns:p14="http://schemas.microsoft.com/office/powerpoint/2010/main" val="11992390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toddlers learn to walk, talk, feed and toilet themselves they grow in autonomy and self esteem. They also learn they have the power to say no.</a:t>
            </a:r>
          </a:p>
          <a:p>
            <a:r>
              <a:rPr lang="en-US" dirty="0" smtClean="0"/>
              <a:t>If toddlers feel ashamed when they are potty training or learning other important skills, these feelings are likely to stay with them and affect long term how they feel about themselves</a:t>
            </a:r>
            <a:endParaRPr lang="en-US" dirty="0"/>
          </a:p>
        </p:txBody>
      </p:sp>
      <p:sp>
        <p:nvSpPr>
          <p:cNvPr id="4" name="Slide Number Placeholder 3"/>
          <p:cNvSpPr>
            <a:spLocks noGrp="1"/>
          </p:cNvSpPr>
          <p:nvPr>
            <p:ph type="sldNum" sz="quarter" idx="10"/>
          </p:nvPr>
        </p:nvSpPr>
        <p:spPr/>
        <p:txBody>
          <a:bodyPr/>
          <a:lstStyle/>
          <a:p>
            <a:fld id="{FF4F3322-4ED5-1148-B090-979FB2C51874}" type="slidenum">
              <a:rPr lang="en-US" smtClean="0"/>
              <a:t>3</a:t>
            </a:fld>
            <a:endParaRPr lang="en-US"/>
          </a:p>
        </p:txBody>
      </p:sp>
    </p:spTree>
    <p:extLst>
      <p:ext uri="{BB962C8B-B14F-4D97-AF65-F5344CB8AC3E}">
        <p14:creationId xmlns:p14="http://schemas.microsoft.com/office/powerpoint/2010/main" val="2819957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Make believe play</a:t>
            </a:r>
            <a:r>
              <a:rPr lang="en-US" baseline="0" dirty="0" smtClean="0"/>
              <a:t> and copying adults is about young people </a:t>
            </a:r>
            <a:r>
              <a:rPr lang="en-US" baseline="0" dirty="0" err="1" smtClean="0"/>
              <a:t>practising</a:t>
            </a:r>
            <a:r>
              <a:rPr lang="en-US" baseline="0" dirty="0" smtClean="0"/>
              <a:t> being grown ups. They begin to use their initiative in setting up play situations and also ask a lot of questions.</a:t>
            </a:r>
          </a:p>
          <a:p>
            <a:endParaRPr lang="en-US" baseline="0" dirty="0" smtClean="0"/>
          </a:p>
          <a:p>
            <a:r>
              <a:rPr lang="en-US" baseline="0" dirty="0" smtClean="0"/>
              <a:t>Children who are encouraged to make their explorations of the world get to show more and more initiative. Children who are not encouraged in their natural curiosity and interests may start to feel guilty about them.</a:t>
            </a:r>
            <a:endParaRPr lang="en-US" dirty="0"/>
          </a:p>
        </p:txBody>
      </p:sp>
      <p:sp>
        <p:nvSpPr>
          <p:cNvPr id="4" name="Slide Number Placeholder 3"/>
          <p:cNvSpPr>
            <a:spLocks noGrp="1"/>
          </p:cNvSpPr>
          <p:nvPr>
            <p:ph type="sldNum" sz="quarter" idx="10"/>
          </p:nvPr>
        </p:nvSpPr>
        <p:spPr/>
        <p:txBody>
          <a:bodyPr/>
          <a:lstStyle/>
          <a:p>
            <a:fld id="{FF4F3322-4ED5-1148-B090-979FB2C51874}" type="slidenum">
              <a:rPr lang="en-US" smtClean="0"/>
              <a:t>4</a:t>
            </a:fld>
            <a:endParaRPr lang="en-US"/>
          </a:p>
        </p:txBody>
      </p:sp>
    </p:spTree>
    <p:extLst>
      <p:ext uri="{BB962C8B-B14F-4D97-AF65-F5344CB8AC3E}">
        <p14:creationId xmlns:p14="http://schemas.microsoft.com/office/powerpoint/2010/main" val="429035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Children at this age can take in a he amount of information and develop</a:t>
            </a:r>
            <a:r>
              <a:rPr lang="en-US" baseline="0" dirty="0" smtClean="0"/>
              <a:t> many skills. They are often very busy with all their interests. Friends become important.</a:t>
            </a:r>
          </a:p>
          <a:p>
            <a:endParaRPr lang="en-US" baseline="0" dirty="0" smtClean="0"/>
          </a:p>
          <a:p>
            <a:r>
              <a:rPr lang="en-US" baseline="0" dirty="0" smtClean="0"/>
              <a:t>Children who are encouraged in a range of interests and to meet and make friends can gain in practical and social skills as they pass through this stage.</a:t>
            </a:r>
          </a:p>
          <a:p>
            <a:endParaRPr lang="en-US" baseline="0" dirty="0" smtClean="0"/>
          </a:p>
          <a:p>
            <a:r>
              <a:rPr lang="en-US" baseline="0" dirty="0" smtClean="0"/>
              <a:t>Other </a:t>
            </a:r>
            <a:r>
              <a:rPr lang="en-US" baseline="0" dirty="0" err="1" smtClean="0"/>
              <a:t>childrens</a:t>
            </a:r>
            <a:r>
              <a:rPr lang="en-US" baseline="0" dirty="0" smtClean="0"/>
              <a:t> insensitivity, bullying </a:t>
            </a:r>
            <a:r>
              <a:rPr lang="en-US" baseline="0" dirty="0" err="1" smtClean="0"/>
              <a:t>etc</a:t>
            </a:r>
            <a:r>
              <a:rPr lang="en-US" baseline="0" dirty="0" smtClean="0"/>
              <a:t> can highlight unresolved feelings of inadequacy and deepen a </a:t>
            </a:r>
            <a:r>
              <a:rPr lang="en-US" baseline="0" dirty="0" err="1" smtClean="0"/>
              <a:t>childs</a:t>
            </a:r>
            <a:r>
              <a:rPr lang="en-US" baseline="0" dirty="0" smtClean="0"/>
              <a:t> sense that they are no good.</a:t>
            </a:r>
            <a:endParaRPr lang="en-US" dirty="0"/>
          </a:p>
        </p:txBody>
      </p:sp>
      <p:sp>
        <p:nvSpPr>
          <p:cNvPr id="4" name="Slide Number Placeholder 3"/>
          <p:cNvSpPr>
            <a:spLocks noGrp="1"/>
          </p:cNvSpPr>
          <p:nvPr>
            <p:ph type="sldNum" sz="quarter" idx="10"/>
          </p:nvPr>
        </p:nvSpPr>
        <p:spPr/>
        <p:txBody>
          <a:bodyPr/>
          <a:lstStyle/>
          <a:p>
            <a:fld id="{FF4F3322-4ED5-1148-B090-979FB2C51874}" type="slidenum">
              <a:rPr lang="en-US" smtClean="0"/>
              <a:t>5</a:t>
            </a:fld>
            <a:endParaRPr lang="en-US"/>
          </a:p>
        </p:txBody>
      </p:sp>
    </p:spTree>
    <p:extLst>
      <p:ext uri="{BB962C8B-B14F-4D97-AF65-F5344CB8AC3E}">
        <p14:creationId xmlns:p14="http://schemas.microsoft.com/office/powerpoint/2010/main" val="19918313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Neither a child nor an adult, life gets complicated as adolescents try to find their own identity, separate</a:t>
            </a:r>
            <a:r>
              <a:rPr lang="en-US" baseline="0" dirty="0" smtClean="0"/>
              <a:t> from their family. Like the toddler they often test out new </a:t>
            </a:r>
            <a:r>
              <a:rPr lang="en-US" baseline="0" dirty="0" err="1" smtClean="0"/>
              <a:t>behaviours</a:t>
            </a:r>
            <a:r>
              <a:rPr lang="en-US" baseline="0" dirty="0" smtClean="0"/>
              <a:t> and wait for the reactions.</a:t>
            </a:r>
          </a:p>
          <a:p>
            <a:endParaRPr lang="en-US" baseline="0" dirty="0" smtClean="0"/>
          </a:p>
          <a:p>
            <a:r>
              <a:rPr lang="en-US" baseline="0" dirty="0" smtClean="0"/>
              <a:t>It is a time for forming a personal life philosophy often marked by idealism and </a:t>
            </a:r>
            <a:r>
              <a:rPr lang="en-US" baseline="0" dirty="0" err="1" smtClean="0"/>
              <a:t>strng</a:t>
            </a:r>
            <a:r>
              <a:rPr lang="en-US" baseline="0" dirty="0" smtClean="0"/>
              <a:t> devotion to friends and causes. Successful negotiation will involve </a:t>
            </a:r>
            <a:r>
              <a:rPr lang="en-US" baseline="0" dirty="0" err="1" smtClean="0"/>
              <a:t>chqallenege</a:t>
            </a:r>
            <a:r>
              <a:rPr lang="en-US" baseline="0" dirty="0" smtClean="0"/>
              <a:t> and discomfort.</a:t>
            </a:r>
            <a:endParaRPr lang="en-US" dirty="0"/>
          </a:p>
        </p:txBody>
      </p:sp>
      <p:sp>
        <p:nvSpPr>
          <p:cNvPr id="4" name="Slide Number Placeholder 3"/>
          <p:cNvSpPr>
            <a:spLocks noGrp="1"/>
          </p:cNvSpPr>
          <p:nvPr>
            <p:ph type="sldNum" sz="quarter" idx="10"/>
          </p:nvPr>
        </p:nvSpPr>
        <p:spPr/>
        <p:txBody>
          <a:bodyPr/>
          <a:lstStyle/>
          <a:p>
            <a:fld id="{FF4F3322-4ED5-1148-B090-979FB2C51874}" type="slidenum">
              <a:rPr lang="en-US" smtClean="0"/>
              <a:t>6</a:t>
            </a:fld>
            <a:endParaRPr lang="en-US"/>
          </a:p>
        </p:txBody>
      </p:sp>
    </p:spTree>
    <p:extLst>
      <p:ext uri="{BB962C8B-B14F-4D97-AF65-F5344CB8AC3E}">
        <p14:creationId xmlns:p14="http://schemas.microsoft.com/office/powerpoint/2010/main" val="11784184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time for seeking companions and love, leading, traditionally to marriage and family. Successful negotiation of this stage can lead to intimacy at a deep level. Failure to create satisfying relationships can result in isolation</a:t>
            </a:r>
            <a:r>
              <a:rPr lang="en-US" baseline="0" dirty="0" smtClean="0"/>
              <a:t> and distance from others ad as a </a:t>
            </a:r>
            <a:r>
              <a:rPr lang="en-US" baseline="0" dirty="0" err="1" smtClean="0"/>
              <a:t>defence</a:t>
            </a:r>
            <a:r>
              <a:rPr lang="en-US" baseline="0" dirty="0" smtClean="0"/>
              <a:t> a feeling of being better </a:t>
            </a:r>
            <a:r>
              <a:rPr lang="en-US" baseline="0" smtClean="0"/>
              <a:t>than them.</a:t>
            </a:r>
            <a:endParaRPr lang="en-US" dirty="0"/>
          </a:p>
        </p:txBody>
      </p:sp>
      <p:sp>
        <p:nvSpPr>
          <p:cNvPr id="4" name="Slide Number Placeholder 3"/>
          <p:cNvSpPr>
            <a:spLocks noGrp="1"/>
          </p:cNvSpPr>
          <p:nvPr>
            <p:ph type="sldNum" sz="quarter" idx="10"/>
          </p:nvPr>
        </p:nvSpPr>
        <p:spPr/>
        <p:txBody>
          <a:bodyPr/>
          <a:lstStyle/>
          <a:p>
            <a:fld id="{FF4F3322-4ED5-1148-B090-979FB2C51874}" type="slidenum">
              <a:rPr lang="en-US" smtClean="0"/>
              <a:t>7</a:t>
            </a:fld>
            <a:endParaRPr lang="en-US"/>
          </a:p>
        </p:txBody>
      </p:sp>
    </p:spTree>
    <p:extLst>
      <p:ext uri="{BB962C8B-B14F-4D97-AF65-F5344CB8AC3E}">
        <p14:creationId xmlns:p14="http://schemas.microsoft.com/office/powerpoint/2010/main" val="1880031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D86A201F-5B03-2F4C-ABE6-7821C56B6213}" type="datetimeFigureOut">
              <a:rPr lang="en-US" smtClean="0"/>
              <a:t>30/07/18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B8D19-F15A-DB44-9C83-3ED1AA29DAA5}" type="slidenum">
              <a:rPr lang="en-US" smtClean="0"/>
              <a:t>‹#›</a:t>
            </a:fld>
            <a:endParaRPr lang="en-US"/>
          </a:p>
        </p:txBody>
      </p:sp>
    </p:spTree>
    <p:extLst>
      <p:ext uri="{BB962C8B-B14F-4D97-AF65-F5344CB8AC3E}">
        <p14:creationId xmlns:p14="http://schemas.microsoft.com/office/powerpoint/2010/main" val="2597402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86A201F-5B03-2F4C-ABE6-7821C56B6213}" type="datetimeFigureOut">
              <a:rPr lang="en-US" smtClean="0"/>
              <a:t>30/07/18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B8D19-F15A-DB44-9C83-3ED1AA29DAA5}" type="slidenum">
              <a:rPr lang="en-US" smtClean="0"/>
              <a:t>‹#›</a:t>
            </a:fld>
            <a:endParaRPr lang="en-US"/>
          </a:p>
        </p:txBody>
      </p:sp>
    </p:spTree>
    <p:extLst>
      <p:ext uri="{BB962C8B-B14F-4D97-AF65-F5344CB8AC3E}">
        <p14:creationId xmlns:p14="http://schemas.microsoft.com/office/powerpoint/2010/main" val="623212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86A201F-5B03-2F4C-ABE6-7821C56B6213}" type="datetimeFigureOut">
              <a:rPr lang="en-US" smtClean="0"/>
              <a:t>30/07/18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B8D19-F15A-DB44-9C83-3ED1AA29DAA5}" type="slidenum">
              <a:rPr lang="en-US" smtClean="0"/>
              <a:t>‹#›</a:t>
            </a:fld>
            <a:endParaRPr lang="en-US"/>
          </a:p>
        </p:txBody>
      </p:sp>
    </p:spTree>
    <p:extLst>
      <p:ext uri="{BB962C8B-B14F-4D97-AF65-F5344CB8AC3E}">
        <p14:creationId xmlns:p14="http://schemas.microsoft.com/office/powerpoint/2010/main" val="2739758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86A201F-5B03-2F4C-ABE6-7821C56B6213}" type="datetimeFigureOut">
              <a:rPr lang="en-US" smtClean="0"/>
              <a:t>30/07/18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B8D19-F15A-DB44-9C83-3ED1AA29DAA5}" type="slidenum">
              <a:rPr lang="en-US" smtClean="0"/>
              <a:t>‹#›</a:t>
            </a:fld>
            <a:endParaRPr lang="en-US"/>
          </a:p>
        </p:txBody>
      </p:sp>
    </p:spTree>
    <p:extLst>
      <p:ext uri="{BB962C8B-B14F-4D97-AF65-F5344CB8AC3E}">
        <p14:creationId xmlns:p14="http://schemas.microsoft.com/office/powerpoint/2010/main" val="564902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D86A201F-5B03-2F4C-ABE6-7821C56B6213}" type="datetimeFigureOut">
              <a:rPr lang="en-US" smtClean="0"/>
              <a:t>30/07/18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B8D19-F15A-DB44-9C83-3ED1AA29DAA5}" type="slidenum">
              <a:rPr lang="en-US" smtClean="0"/>
              <a:t>‹#›</a:t>
            </a:fld>
            <a:endParaRPr lang="en-US"/>
          </a:p>
        </p:txBody>
      </p:sp>
    </p:spTree>
    <p:extLst>
      <p:ext uri="{BB962C8B-B14F-4D97-AF65-F5344CB8AC3E}">
        <p14:creationId xmlns:p14="http://schemas.microsoft.com/office/powerpoint/2010/main" val="1663445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D86A201F-5B03-2F4C-ABE6-7821C56B6213}" type="datetimeFigureOut">
              <a:rPr lang="en-US" smtClean="0"/>
              <a:t>30/07/18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6B8D19-F15A-DB44-9C83-3ED1AA29DAA5}" type="slidenum">
              <a:rPr lang="en-US" smtClean="0"/>
              <a:t>‹#›</a:t>
            </a:fld>
            <a:endParaRPr lang="en-US"/>
          </a:p>
        </p:txBody>
      </p:sp>
    </p:spTree>
    <p:extLst>
      <p:ext uri="{BB962C8B-B14F-4D97-AF65-F5344CB8AC3E}">
        <p14:creationId xmlns:p14="http://schemas.microsoft.com/office/powerpoint/2010/main" val="3663259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D86A201F-5B03-2F4C-ABE6-7821C56B6213}" type="datetimeFigureOut">
              <a:rPr lang="en-US" smtClean="0"/>
              <a:t>30/07/18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6B8D19-F15A-DB44-9C83-3ED1AA29DAA5}" type="slidenum">
              <a:rPr lang="en-US" smtClean="0"/>
              <a:t>‹#›</a:t>
            </a:fld>
            <a:endParaRPr lang="en-US"/>
          </a:p>
        </p:txBody>
      </p:sp>
    </p:spTree>
    <p:extLst>
      <p:ext uri="{BB962C8B-B14F-4D97-AF65-F5344CB8AC3E}">
        <p14:creationId xmlns:p14="http://schemas.microsoft.com/office/powerpoint/2010/main" val="336118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D86A201F-5B03-2F4C-ABE6-7821C56B6213}" type="datetimeFigureOut">
              <a:rPr lang="en-US" smtClean="0"/>
              <a:t>30/07/18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6B8D19-F15A-DB44-9C83-3ED1AA29DAA5}" type="slidenum">
              <a:rPr lang="en-US" smtClean="0"/>
              <a:t>‹#›</a:t>
            </a:fld>
            <a:endParaRPr lang="en-US"/>
          </a:p>
        </p:txBody>
      </p:sp>
    </p:spTree>
    <p:extLst>
      <p:ext uri="{BB962C8B-B14F-4D97-AF65-F5344CB8AC3E}">
        <p14:creationId xmlns:p14="http://schemas.microsoft.com/office/powerpoint/2010/main" val="677980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6A201F-5B03-2F4C-ABE6-7821C56B6213}" type="datetimeFigureOut">
              <a:rPr lang="en-US" smtClean="0"/>
              <a:t>30/07/18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6B8D19-F15A-DB44-9C83-3ED1AA29DAA5}" type="slidenum">
              <a:rPr lang="en-US" smtClean="0"/>
              <a:t>‹#›</a:t>
            </a:fld>
            <a:endParaRPr lang="en-US"/>
          </a:p>
        </p:txBody>
      </p:sp>
    </p:spTree>
    <p:extLst>
      <p:ext uri="{BB962C8B-B14F-4D97-AF65-F5344CB8AC3E}">
        <p14:creationId xmlns:p14="http://schemas.microsoft.com/office/powerpoint/2010/main" val="2108929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86A201F-5B03-2F4C-ABE6-7821C56B6213}" type="datetimeFigureOut">
              <a:rPr lang="en-US" smtClean="0"/>
              <a:t>30/07/18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6B8D19-F15A-DB44-9C83-3ED1AA29DAA5}" type="slidenum">
              <a:rPr lang="en-US" smtClean="0"/>
              <a:t>‹#›</a:t>
            </a:fld>
            <a:endParaRPr lang="en-US"/>
          </a:p>
        </p:txBody>
      </p:sp>
    </p:spTree>
    <p:extLst>
      <p:ext uri="{BB962C8B-B14F-4D97-AF65-F5344CB8AC3E}">
        <p14:creationId xmlns:p14="http://schemas.microsoft.com/office/powerpoint/2010/main" val="2104998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86A201F-5B03-2F4C-ABE6-7821C56B6213}" type="datetimeFigureOut">
              <a:rPr lang="en-US" smtClean="0"/>
              <a:t>30/07/18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6B8D19-F15A-DB44-9C83-3ED1AA29DAA5}" type="slidenum">
              <a:rPr lang="en-US" smtClean="0"/>
              <a:t>‹#›</a:t>
            </a:fld>
            <a:endParaRPr lang="en-US"/>
          </a:p>
        </p:txBody>
      </p:sp>
    </p:spTree>
    <p:extLst>
      <p:ext uri="{BB962C8B-B14F-4D97-AF65-F5344CB8AC3E}">
        <p14:creationId xmlns:p14="http://schemas.microsoft.com/office/powerpoint/2010/main" val="158806237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6A201F-5B03-2F4C-ABE6-7821C56B6213}" type="datetimeFigureOut">
              <a:rPr lang="en-US" smtClean="0"/>
              <a:t>30/07/18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6B8D19-F15A-DB44-9C83-3ED1AA29DAA5}" type="slidenum">
              <a:rPr lang="en-US" smtClean="0"/>
              <a:t>‹#›</a:t>
            </a:fld>
            <a:endParaRPr lang="en-US"/>
          </a:p>
        </p:txBody>
      </p:sp>
    </p:spTree>
    <p:extLst>
      <p:ext uri="{BB962C8B-B14F-4D97-AF65-F5344CB8AC3E}">
        <p14:creationId xmlns:p14="http://schemas.microsoft.com/office/powerpoint/2010/main" val="3728347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Preparing to Parent Teenagers</a:t>
            </a:r>
            <a:endParaRPr lang="en-US" dirty="0"/>
          </a:p>
        </p:txBody>
      </p:sp>
      <p:sp>
        <p:nvSpPr>
          <p:cNvPr id="3" name="Subtitle 2"/>
          <p:cNvSpPr>
            <a:spLocks noGrp="1"/>
          </p:cNvSpPr>
          <p:nvPr>
            <p:ph type="subTitle" idx="1"/>
          </p:nvPr>
        </p:nvSpPr>
        <p:spPr/>
        <p:txBody>
          <a:bodyPr/>
          <a:lstStyle/>
          <a:p>
            <a:r>
              <a:rPr lang="en-US" dirty="0" smtClean="0"/>
              <a:t>Development and Change</a:t>
            </a:r>
            <a:endParaRPr lang="en-US" dirty="0"/>
          </a:p>
        </p:txBody>
      </p:sp>
    </p:spTree>
    <p:extLst>
      <p:ext uri="{BB962C8B-B14F-4D97-AF65-F5344CB8AC3E}">
        <p14:creationId xmlns:p14="http://schemas.microsoft.com/office/powerpoint/2010/main" val="2400677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Erikson’s Stages of Life</a:t>
            </a:r>
            <a:endParaRPr lang="en-US" dirty="0"/>
          </a:p>
        </p:txBody>
      </p:sp>
      <p:sp>
        <p:nvSpPr>
          <p:cNvPr id="3" name="Content Placeholder 2"/>
          <p:cNvSpPr>
            <a:spLocks noGrp="1"/>
          </p:cNvSpPr>
          <p:nvPr>
            <p:ph idx="1"/>
          </p:nvPr>
        </p:nvSpPr>
        <p:spPr/>
        <p:txBody>
          <a:bodyPr/>
          <a:lstStyle/>
          <a:p>
            <a:r>
              <a:rPr lang="en-US" dirty="0" smtClean="0"/>
              <a:t>0-18 months </a:t>
            </a:r>
          </a:p>
          <a:p>
            <a:endParaRPr lang="en-US" dirty="0"/>
          </a:p>
          <a:p>
            <a:r>
              <a:rPr lang="en-US" dirty="0" smtClean="0"/>
              <a:t>Development task </a:t>
            </a:r>
            <a:r>
              <a:rPr lang="mr-IN" dirty="0" smtClean="0"/>
              <a:t>–</a:t>
            </a:r>
            <a:r>
              <a:rPr lang="en-US" dirty="0" smtClean="0"/>
              <a:t> Trust v Mistrust</a:t>
            </a:r>
          </a:p>
          <a:p>
            <a:r>
              <a:rPr lang="en-US" dirty="0" smtClean="0"/>
              <a:t>Basic Strengths </a:t>
            </a:r>
            <a:r>
              <a:rPr lang="mr-IN" dirty="0" smtClean="0"/>
              <a:t>–</a:t>
            </a:r>
            <a:r>
              <a:rPr lang="en-US" dirty="0" smtClean="0"/>
              <a:t> Drive and Hope</a:t>
            </a:r>
          </a:p>
          <a:p>
            <a:r>
              <a:rPr lang="en-US" dirty="0" smtClean="0"/>
              <a:t>Most significant relationships </a:t>
            </a:r>
            <a:r>
              <a:rPr lang="mr-IN" dirty="0" smtClean="0"/>
              <a:t>–</a:t>
            </a:r>
            <a:r>
              <a:rPr lang="en-US" dirty="0" smtClean="0"/>
              <a:t> maternal parent or constant care giver</a:t>
            </a:r>
            <a:endParaRPr lang="en-US" dirty="0"/>
          </a:p>
        </p:txBody>
      </p:sp>
    </p:spTree>
    <p:extLst>
      <p:ext uri="{BB962C8B-B14F-4D97-AF65-F5344CB8AC3E}">
        <p14:creationId xmlns:p14="http://schemas.microsoft.com/office/powerpoint/2010/main" val="3509900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Childhood</a:t>
            </a:r>
            <a:endParaRPr lang="en-US" dirty="0"/>
          </a:p>
        </p:txBody>
      </p:sp>
      <p:sp>
        <p:nvSpPr>
          <p:cNvPr id="3" name="Content Placeholder 2"/>
          <p:cNvSpPr>
            <a:spLocks noGrp="1"/>
          </p:cNvSpPr>
          <p:nvPr>
            <p:ph idx="1"/>
          </p:nvPr>
        </p:nvSpPr>
        <p:spPr/>
        <p:txBody>
          <a:bodyPr/>
          <a:lstStyle/>
          <a:p>
            <a:r>
              <a:rPr lang="en-US" dirty="0" smtClean="0"/>
              <a:t>18months </a:t>
            </a:r>
            <a:r>
              <a:rPr lang="mr-IN" dirty="0" smtClean="0"/>
              <a:t>–</a:t>
            </a:r>
            <a:r>
              <a:rPr lang="en-US" dirty="0" smtClean="0"/>
              <a:t> 3 years</a:t>
            </a:r>
          </a:p>
          <a:p>
            <a:r>
              <a:rPr lang="en-US" dirty="0" smtClean="0"/>
              <a:t>Development task </a:t>
            </a:r>
            <a:r>
              <a:rPr lang="mr-IN" dirty="0" smtClean="0"/>
              <a:t>–</a:t>
            </a:r>
            <a:r>
              <a:rPr lang="en-US" dirty="0" smtClean="0"/>
              <a:t> autonomy v shame</a:t>
            </a:r>
          </a:p>
          <a:p>
            <a:r>
              <a:rPr lang="en-US" dirty="0" smtClean="0"/>
              <a:t>Basic strengths </a:t>
            </a:r>
            <a:r>
              <a:rPr lang="mr-IN" dirty="0" smtClean="0"/>
              <a:t>–</a:t>
            </a:r>
            <a:r>
              <a:rPr lang="en-US" dirty="0" smtClean="0"/>
              <a:t> self control, courage and will</a:t>
            </a:r>
          </a:p>
          <a:p>
            <a:r>
              <a:rPr lang="en-US" dirty="0" smtClean="0"/>
              <a:t>Most significant relationships - parents</a:t>
            </a:r>
            <a:endParaRPr lang="en-US" dirty="0"/>
          </a:p>
        </p:txBody>
      </p:sp>
    </p:spTree>
    <p:extLst>
      <p:ext uri="{BB962C8B-B14F-4D97-AF65-F5344CB8AC3E}">
        <p14:creationId xmlns:p14="http://schemas.microsoft.com/office/powerpoint/2010/main" val="2722003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Play age</a:t>
            </a:r>
            <a:endParaRPr lang="en-US" dirty="0"/>
          </a:p>
        </p:txBody>
      </p:sp>
      <p:sp>
        <p:nvSpPr>
          <p:cNvPr id="3" name="Content Placeholder 2"/>
          <p:cNvSpPr>
            <a:spLocks noGrp="1"/>
          </p:cNvSpPr>
          <p:nvPr>
            <p:ph idx="1"/>
          </p:nvPr>
        </p:nvSpPr>
        <p:spPr/>
        <p:txBody>
          <a:bodyPr/>
          <a:lstStyle/>
          <a:p>
            <a:r>
              <a:rPr lang="en-US" dirty="0" smtClean="0"/>
              <a:t>3-5 years</a:t>
            </a:r>
          </a:p>
          <a:p>
            <a:endParaRPr lang="en-US" dirty="0"/>
          </a:p>
          <a:p>
            <a:r>
              <a:rPr lang="en-US" dirty="0" smtClean="0"/>
              <a:t>Development task </a:t>
            </a:r>
            <a:r>
              <a:rPr lang="mr-IN" dirty="0" smtClean="0"/>
              <a:t>–</a:t>
            </a:r>
            <a:r>
              <a:rPr lang="en-US" dirty="0" smtClean="0"/>
              <a:t> initiative v guilt</a:t>
            </a:r>
          </a:p>
          <a:p>
            <a:endParaRPr lang="en-US" dirty="0"/>
          </a:p>
          <a:p>
            <a:r>
              <a:rPr lang="en-US" dirty="0" smtClean="0"/>
              <a:t>Basic strengths </a:t>
            </a:r>
            <a:r>
              <a:rPr lang="mr-IN" dirty="0" smtClean="0"/>
              <a:t>–</a:t>
            </a:r>
            <a:r>
              <a:rPr lang="en-US" dirty="0" smtClean="0"/>
              <a:t> purpose</a:t>
            </a:r>
          </a:p>
          <a:p>
            <a:endParaRPr lang="en-US" dirty="0"/>
          </a:p>
          <a:p>
            <a:r>
              <a:rPr lang="en-US" dirty="0" smtClean="0"/>
              <a:t>Most significant relationships - family</a:t>
            </a:r>
            <a:endParaRPr lang="en-US" dirty="0"/>
          </a:p>
        </p:txBody>
      </p:sp>
    </p:spTree>
    <p:extLst>
      <p:ext uri="{BB962C8B-B14F-4D97-AF65-F5344CB8AC3E}">
        <p14:creationId xmlns:p14="http://schemas.microsoft.com/office/powerpoint/2010/main" val="1799936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school</a:t>
            </a:r>
            <a:endParaRPr lang="en-US" dirty="0"/>
          </a:p>
        </p:txBody>
      </p:sp>
      <p:sp>
        <p:nvSpPr>
          <p:cNvPr id="3" name="Content Placeholder 2"/>
          <p:cNvSpPr>
            <a:spLocks noGrp="1"/>
          </p:cNvSpPr>
          <p:nvPr>
            <p:ph idx="1"/>
          </p:nvPr>
        </p:nvSpPr>
        <p:spPr/>
        <p:txBody>
          <a:bodyPr>
            <a:normAutofit lnSpcReduction="10000"/>
          </a:bodyPr>
          <a:lstStyle/>
          <a:p>
            <a:r>
              <a:rPr lang="en-US" dirty="0" smtClean="0"/>
              <a:t>6-12 years</a:t>
            </a:r>
          </a:p>
          <a:p>
            <a:endParaRPr lang="en-US" dirty="0"/>
          </a:p>
          <a:p>
            <a:r>
              <a:rPr lang="en-US" dirty="0" smtClean="0"/>
              <a:t>Development task </a:t>
            </a:r>
            <a:r>
              <a:rPr lang="mr-IN" dirty="0" smtClean="0"/>
              <a:t>–</a:t>
            </a:r>
            <a:r>
              <a:rPr lang="en-US" dirty="0" smtClean="0"/>
              <a:t> industry v inferiority</a:t>
            </a:r>
          </a:p>
          <a:p>
            <a:endParaRPr lang="en-US" dirty="0"/>
          </a:p>
          <a:p>
            <a:r>
              <a:rPr lang="en-US" dirty="0" smtClean="0"/>
              <a:t>Basic strengths </a:t>
            </a:r>
            <a:r>
              <a:rPr lang="mr-IN" dirty="0" smtClean="0"/>
              <a:t>–</a:t>
            </a:r>
            <a:r>
              <a:rPr lang="en-US" dirty="0" smtClean="0"/>
              <a:t> method and competence</a:t>
            </a:r>
          </a:p>
          <a:p>
            <a:endParaRPr lang="en-US" dirty="0"/>
          </a:p>
          <a:p>
            <a:r>
              <a:rPr lang="en-US" dirty="0" smtClean="0"/>
              <a:t>Most significant relationships </a:t>
            </a:r>
            <a:r>
              <a:rPr lang="mr-IN" dirty="0" smtClean="0"/>
              <a:t>–</a:t>
            </a:r>
            <a:r>
              <a:rPr lang="en-US" dirty="0" smtClean="0"/>
              <a:t> school and friends</a:t>
            </a:r>
            <a:endParaRPr lang="en-US" dirty="0"/>
          </a:p>
        </p:txBody>
      </p:sp>
    </p:spTree>
    <p:extLst>
      <p:ext uri="{BB962C8B-B14F-4D97-AF65-F5344CB8AC3E}">
        <p14:creationId xmlns:p14="http://schemas.microsoft.com/office/powerpoint/2010/main" val="944413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Secondary school</a:t>
            </a:r>
            <a:endParaRPr lang="en-US" dirty="0"/>
          </a:p>
        </p:txBody>
      </p:sp>
      <p:sp>
        <p:nvSpPr>
          <p:cNvPr id="3" name="Content Placeholder 2"/>
          <p:cNvSpPr>
            <a:spLocks noGrp="1"/>
          </p:cNvSpPr>
          <p:nvPr>
            <p:ph idx="1"/>
          </p:nvPr>
        </p:nvSpPr>
        <p:spPr/>
        <p:txBody>
          <a:bodyPr/>
          <a:lstStyle/>
          <a:p>
            <a:r>
              <a:rPr lang="en-US" dirty="0" smtClean="0"/>
              <a:t>12 </a:t>
            </a:r>
            <a:r>
              <a:rPr lang="mr-IN" dirty="0" smtClean="0"/>
              <a:t>–</a:t>
            </a:r>
            <a:r>
              <a:rPr lang="en-US" dirty="0" smtClean="0"/>
              <a:t> 18 years</a:t>
            </a:r>
          </a:p>
          <a:p>
            <a:endParaRPr lang="en-US" dirty="0"/>
          </a:p>
          <a:p>
            <a:r>
              <a:rPr lang="en-US" dirty="0" smtClean="0"/>
              <a:t>Development task </a:t>
            </a:r>
            <a:r>
              <a:rPr lang="mr-IN" dirty="0" smtClean="0"/>
              <a:t>–</a:t>
            </a:r>
            <a:r>
              <a:rPr lang="en-US" dirty="0" smtClean="0"/>
              <a:t> identity v confusion</a:t>
            </a:r>
          </a:p>
          <a:p>
            <a:endParaRPr lang="en-US" dirty="0"/>
          </a:p>
          <a:p>
            <a:r>
              <a:rPr lang="en-US" dirty="0" smtClean="0"/>
              <a:t>Basic strengths </a:t>
            </a:r>
            <a:r>
              <a:rPr lang="mr-IN" dirty="0" smtClean="0"/>
              <a:t>–</a:t>
            </a:r>
            <a:r>
              <a:rPr lang="en-US" dirty="0" smtClean="0"/>
              <a:t> fidelity and devotion</a:t>
            </a:r>
          </a:p>
          <a:p>
            <a:endParaRPr lang="en-US" dirty="0"/>
          </a:p>
          <a:p>
            <a:r>
              <a:rPr lang="en-US" dirty="0" smtClean="0"/>
              <a:t>Most significant relationships </a:t>
            </a:r>
            <a:r>
              <a:rPr lang="mr-IN" dirty="0" smtClean="0"/>
              <a:t>–</a:t>
            </a:r>
            <a:r>
              <a:rPr lang="en-US" dirty="0" smtClean="0"/>
              <a:t> peer groups</a:t>
            </a:r>
            <a:endParaRPr lang="en-US" dirty="0"/>
          </a:p>
        </p:txBody>
      </p:sp>
    </p:spTree>
    <p:extLst>
      <p:ext uri="{BB962C8B-B14F-4D97-AF65-F5344CB8AC3E}">
        <p14:creationId xmlns:p14="http://schemas.microsoft.com/office/powerpoint/2010/main" val="524616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Young adult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18 </a:t>
            </a:r>
            <a:r>
              <a:rPr lang="mr-IN" dirty="0" smtClean="0"/>
              <a:t>–</a:t>
            </a:r>
            <a:r>
              <a:rPr lang="en-US" dirty="0" smtClean="0"/>
              <a:t> 35</a:t>
            </a:r>
          </a:p>
          <a:p>
            <a:endParaRPr lang="en-US" dirty="0"/>
          </a:p>
          <a:p>
            <a:r>
              <a:rPr lang="en-US" dirty="0" smtClean="0"/>
              <a:t>Development task </a:t>
            </a:r>
            <a:r>
              <a:rPr lang="mr-IN" dirty="0" smtClean="0"/>
              <a:t>–</a:t>
            </a:r>
            <a:r>
              <a:rPr lang="en-US" dirty="0" smtClean="0"/>
              <a:t> intimacy and solidarity v isolation</a:t>
            </a:r>
          </a:p>
          <a:p>
            <a:endParaRPr lang="en-US" dirty="0"/>
          </a:p>
          <a:p>
            <a:r>
              <a:rPr lang="en-US" dirty="0" smtClean="0"/>
              <a:t>Basic strengths </a:t>
            </a:r>
            <a:r>
              <a:rPr lang="mr-IN" dirty="0" smtClean="0"/>
              <a:t>–</a:t>
            </a:r>
            <a:r>
              <a:rPr lang="en-US" dirty="0" smtClean="0"/>
              <a:t> affiliation and love</a:t>
            </a:r>
          </a:p>
          <a:p>
            <a:endParaRPr lang="en-US" dirty="0"/>
          </a:p>
          <a:p>
            <a:r>
              <a:rPr lang="en-US" dirty="0" smtClean="0"/>
              <a:t>Most significant relationships </a:t>
            </a:r>
            <a:r>
              <a:rPr lang="mr-IN" dirty="0" smtClean="0"/>
              <a:t>–</a:t>
            </a:r>
            <a:r>
              <a:rPr lang="en-US" dirty="0" smtClean="0"/>
              <a:t> partners and friends</a:t>
            </a:r>
            <a:endParaRPr lang="en-US" dirty="0"/>
          </a:p>
        </p:txBody>
      </p:sp>
    </p:spTree>
    <p:extLst>
      <p:ext uri="{BB962C8B-B14F-4D97-AF65-F5344CB8AC3E}">
        <p14:creationId xmlns:p14="http://schemas.microsoft.com/office/powerpoint/2010/main" val="18342381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107</TotalTime>
  <Words>551</Words>
  <Application>Microsoft Macintosh PowerPoint</Application>
  <PresentationFormat>On-screen Show (4:3)</PresentationFormat>
  <Paragraphs>66</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Preparing to Parent Teenagers</vt:lpstr>
      <vt:lpstr>Erikson’s Stages of Life</vt:lpstr>
      <vt:lpstr>Early Childhood</vt:lpstr>
      <vt:lpstr>Play age</vt:lpstr>
      <vt:lpstr>Primary school</vt:lpstr>
      <vt:lpstr>Secondary school</vt:lpstr>
      <vt:lpstr>Young adult</vt:lpstr>
    </vt:vector>
  </TitlesOfParts>
  <Company>red river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to Parent Teenagers</dc:title>
  <dc:creator>nigel roberts</dc:creator>
  <cp:lastModifiedBy>nigel roberts</cp:lastModifiedBy>
  <cp:revision>10</cp:revision>
  <dcterms:created xsi:type="dcterms:W3CDTF">2018-07-30T10:08:05Z</dcterms:created>
  <dcterms:modified xsi:type="dcterms:W3CDTF">2018-07-30T11:56:02Z</dcterms:modified>
</cp:coreProperties>
</file>